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8288000" cy="10287000"/>
  <p:notesSz cx="6858000" cy="9144000"/>
  <p:embeddedFontLst>
    <p:embeddedFont>
      <p:font typeface="Public Sans" charset="1" panose="00000000000000000000"/>
      <p:regular r:id="rId49"/>
    </p:embeddedFont>
    <p:embeddedFont>
      <p:font typeface="Public Sans Bold" charset="1" panose="000000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gif" Type="http://schemas.openxmlformats.org/officeDocument/2006/relationships/image"/><Relationship Id="rId3" Target="../media/image8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8.gif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gi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7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7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7.gif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7.gif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gif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7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7.gif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7.gif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7.gif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60431" y="1790129"/>
            <a:ext cx="7022267" cy="6706742"/>
          </a:xfrm>
          <a:custGeom>
            <a:avLst/>
            <a:gdLst/>
            <a:ahLst/>
            <a:cxnLst/>
            <a:rect r="r" b="b" t="t" l="l"/>
            <a:pathLst>
              <a:path h="6706742" w="7022267">
                <a:moveTo>
                  <a:pt x="0" y="0"/>
                </a:moveTo>
                <a:lnTo>
                  <a:pt x="7022267" y="0"/>
                </a:lnTo>
                <a:lnTo>
                  <a:pt x="7022267" y="6706742"/>
                </a:lnTo>
                <a:lnTo>
                  <a:pt x="0" y="670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9348" y="2740302"/>
            <a:ext cx="9094639" cy="348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44"/>
              </a:lnSpc>
            </a:pPr>
            <a:r>
              <a:rPr lang="en-US" sz="13900" spc="-14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HealthGuard             Pro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116036" y="7566874"/>
            <a:ext cx="12235750" cy="57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4426" spc="-4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  “Your care is on the way” 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50280" y="1285946"/>
            <a:ext cx="12037720" cy="7715108"/>
            <a:chOff x="0" y="0"/>
            <a:chExt cx="16050293" cy="102868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50293" cy="10286811"/>
            </a:xfrm>
            <a:custGeom>
              <a:avLst/>
              <a:gdLst/>
              <a:ahLst/>
              <a:cxnLst/>
              <a:rect r="r" b="b" t="t" l="l"/>
              <a:pathLst>
                <a:path h="10286811" w="16050293">
                  <a:moveTo>
                    <a:pt x="0" y="0"/>
                  </a:moveTo>
                  <a:lnTo>
                    <a:pt x="16050293" y="0"/>
                  </a:lnTo>
                  <a:lnTo>
                    <a:pt x="16050293" y="10286811"/>
                  </a:lnTo>
                  <a:lnTo>
                    <a:pt x="0" y="10286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71745" y="3694471"/>
            <a:ext cx="7917815" cy="433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 marL="756646" indent="-378323" lvl="1">
              <a:lnSpc>
                <a:spcPts val="4906"/>
              </a:lnSpc>
              <a:buFont typeface="Arial"/>
              <a:buChar char="•"/>
            </a:pPr>
            <a:r>
              <a:rPr lang="en-US" sz="3504" spc="-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Input Validation</a:t>
            </a:r>
          </a:p>
          <a:p>
            <a:pPr algn="l" marL="756646" indent="-378323" lvl="1">
              <a:lnSpc>
                <a:spcPts val="4906"/>
              </a:lnSpc>
              <a:buFont typeface="Arial"/>
              <a:buChar char="•"/>
            </a:pPr>
            <a:r>
              <a:rPr lang="en-US" sz="3504" spc="-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Secure OTP Handling</a:t>
            </a:r>
          </a:p>
          <a:p>
            <a:pPr algn="l" marL="756646" indent="-378323" lvl="1">
              <a:lnSpc>
                <a:spcPts val="4906"/>
              </a:lnSpc>
              <a:buFont typeface="Arial"/>
              <a:buChar char="•"/>
            </a:pPr>
            <a:r>
              <a:rPr lang="en-US" sz="3504" spc="-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User Assistance and Retry Mechanisms</a:t>
            </a:r>
          </a:p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554187"/>
            <a:ext cx="4316396" cy="32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1"/>
              </a:lnSpc>
            </a:pPr>
          </a:p>
          <a:p>
            <a:pPr algn="l">
              <a:lnSpc>
                <a:spcPts val="8661"/>
              </a:lnSpc>
            </a:pPr>
            <a:r>
              <a:rPr lang="en-US" sz="6187" spc="-80" b="true">
                <a:solidFill>
                  <a:srgbClr val="27266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Features</a:t>
            </a:r>
          </a:p>
          <a:p>
            <a:pPr algn="l">
              <a:lnSpc>
                <a:spcPts val="866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88120" y="1104704"/>
            <a:ext cx="12721883" cy="8153596"/>
            <a:chOff x="0" y="0"/>
            <a:chExt cx="16962511" cy="108714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62511" cy="10871462"/>
            </a:xfrm>
            <a:custGeom>
              <a:avLst/>
              <a:gdLst/>
              <a:ahLst/>
              <a:cxnLst/>
              <a:rect r="r" b="b" t="t" l="l"/>
              <a:pathLst>
                <a:path h="10871462" w="16962511">
                  <a:moveTo>
                    <a:pt x="0" y="0"/>
                  </a:moveTo>
                  <a:lnTo>
                    <a:pt x="16962511" y="0"/>
                  </a:lnTo>
                  <a:lnTo>
                    <a:pt x="16962511" y="10871462"/>
                  </a:lnTo>
                  <a:lnTo>
                    <a:pt x="0" y="10871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1383347"/>
            <a:ext cx="4316396" cy="32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1"/>
              </a:lnSpc>
            </a:pPr>
          </a:p>
          <a:p>
            <a:pPr algn="l">
              <a:lnSpc>
                <a:spcPts val="8661"/>
              </a:lnSpc>
            </a:pPr>
            <a:r>
              <a:rPr lang="en-US" sz="6187" spc="-80" b="true">
                <a:solidFill>
                  <a:srgbClr val="27266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Features</a:t>
            </a:r>
          </a:p>
          <a:p>
            <a:pPr algn="l">
              <a:lnSpc>
                <a:spcPts val="866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195795"/>
            <a:ext cx="7917815" cy="247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 marL="756646" indent="-378323" lvl="1">
              <a:lnSpc>
                <a:spcPts val="4906"/>
              </a:lnSpc>
              <a:buFont typeface="Arial"/>
              <a:buChar char="•"/>
            </a:pPr>
            <a:r>
              <a:rPr lang="en-US" sz="3504" spc="-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Secure Authentication</a:t>
            </a:r>
          </a:p>
          <a:p>
            <a:pPr algn="l" marL="756646" indent="-378323" lvl="1">
              <a:lnSpc>
                <a:spcPts val="4906"/>
              </a:lnSpc>
              <a:buFont typeface="Arial"/>
              <a:buChar char="•"/>
            </a:pPr>
            <a:r>
              <a:rPr lang="en-US" sz="3504" spc="-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Flexible Password Update</a:t>
            </a:r>
          </a:p>
          <a:p>
            <a:pPr algn="l">
              <a:lnSpc>
                <a:spcPts val="490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6378" y="565539"/>
            <a:ext cx="14324800" cy="9180923"/>
            <a:chOff x="0" y="0"/>
            <a:chExt cx="19099733" cy="122412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99733" cy="12241231"/>
            </a:xfrm>
            <a:custGeom>
              <a:avLst/>
              <a:gdLst/>
              <a:ahLst/>
              <a:cxnLst/>
              <a:rect r="r" b="b" t="t" l="l"/>
              <a:pathLst>
                <a:path h="12241231" w="19099733">
                  <a:moveTo>
                    <a:pt x="0" y="0"/>
                  </a:moveTo>
                  <a:lnTo>
                    <a:pt x="19099733" y="0"/>
                  </a:lnTo>
                  <a:lnTo>
                    <a:pt x="19099733" y="12241231"/>
                  </a:lnTo>
                  <a:lnTo>
                    <a:pt x="0" y="12241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14297" y="679897"/>
            <a:ext cx="7753749" cy="91220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04635" y="3440001"/>
            <a:ext cx="16963411" cy="94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1"/>
              </a:lnSpc>
            </a:pPr>
            <a:r>
              <a:rPr lang="en-US" sz="7262" spc="-7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Dashboard  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31902" y="3019299"/>
            <a:ext cx="3631677" cy="16342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02303" y="1741472"/>
            <a:ext cx="11385697" cy="7297219"/>
            <a:chOff x="0" y="0"/>
            <a:chExt cx="15180929" cy="97296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80929" cy="9729626"/>
            </a:xfrm>
            <a:custGeom>
              <a:avLst/>
              <a:gdLst/>
              <a:ahLst/>
              <a:cxnLst/>
              <a:rect r="r" b="b" t="t" l="l"/>
              <a:pathLst>
                <a:path h="9729626" w="15180929">
                  <a:moveTo>
                    <a:pt x="0" y="0"/>
                  </a:moveTo>
                  <a:lnTo>
                    <a:pt x="15180929" y="0"/>
                  </a:lnTo>
                  <a:lnTo>
                    <a:pt x="15180929" y="9729626"/>
                  </a:lnTo>
                  <a:lnTo>
                    <a:pt x="0" y="972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2400" y="1535747"/>
            <a:ext cx="4316396" cy="32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1"/>
              </a:lnSpc>
            </a:pPr>
          </a:p>
          <a:p>
            <a:pPr algn="l">
              <a:lnSpc>
                <a:spcPts val="8661"/>
              </a:lnSpc>
            </a:pPr>
            <a:r>
              <a:rPr lang="en-US" sz="6187" spc="-80" b="true">
                <a:solidFill>
                  <a:srgbClr val="27266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Features</a:t>
            </a:r>
          </a:p>
          <a:p>
            <a:pPr algn="l">
              <a:lnSpc>
                <a:spcPts val="866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05555" y="3589908"/>
            <a:ext cx="7395419" cy="444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5"/>
              </a:lnSpc>
            </a:pPr>
          </a:p>
          <a:p>
            <a:pPr algn="l" marL="778104" indent="-389052" lvl="1">
              <a:lnSpc>
                <a:spcPts val="5045"/>
              </a:lnSpc>
              <a:buFont typeface="Arial"/>
              <a:buChar char="•"/>
            </a:pPr>
            <a:r>
              <a:rPr lang="en-US" sz="3604" spc="-4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Dynamic and interactive cards for each quiz category.</a:t>
            </a:r>
          </a:p>
          <a:p>
            <a:pPr algn="l" marL="778104" indent="-389052" lvl="1">
              <a:lnSpc>
                <a:spcPts val="5045"/>
              </a:lnSpc>
              <a:buFont typeface="Arial"/>
              <a:buChar char="•"/>
            </a:pPr>
            <a:r>
              <a:rPr lang="en-US" sz="3604" spc="-4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Real-time score updates.</a:t>
            </a:r>
          </a:p>
          <a:p>
            <a:pPr algn="l" marL="778104" indent="-389052" lvl="1">
              <a:lnSpc>
                <a:spcPts val="5045"/>
              </a:lnSpc>
              <a:buFont typeface="Arial"/>
              <a:buChar char="•"/>
            </a:pPr>
            <a:r>
              <a:rPr lang="en-US" sz="3604" spc="-4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User-friendly and visually engaging interface.</a:t>
            </a:r>
          </a:p>
          <a:p>
            <a:pPr algn="l">
              <a:lnSpc>
                <a:spcPts val="504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32298" y="6642041"/>
            <a:ext cx="696015" cy="8236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8482" y="2110299"/>
            <a:ext cx="4316396" cy="32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1"/>
              </a:lnSpc>
            </a:pPr>
          </a:p>
          <a:p>
            <a:pPr algn="l">
              <a:lnSpc>
                <a:spcPts val="8661"/>
              </a:lnSpc>
            </a:pPr>
            <a:r>
              <a:rPr lang="en-US" sz="6187" spc="-80" b="true">
                <a:solidFill>
                  <a:srgbClr val="27266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Features</a:t>
            </a:r>
          </a:p>
          <a:p>
            <a:pPr algn="l">
              <a:lnSpc>
                <a:spcPts val="866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68482" y="4516526"/>
            <a:ext cx="8142355" cy="2537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8105" indent="-389052" lvl="1">
              <a:lnSpc>
                <a:spcPts val="5045"/>
              </a:lnSpc>
              <a:buFont typeface="Arial"/>
              <a:buChar char="•"/>
            </a:pPr>
            <a:r>
              <a:rPr lang="en-US" sz="3604" spc="-4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View Button</a:t>
            </a:r>
          </a:p>
          <a:p>
            <a:pPr algn="l" marL="778105" indent="-389052" lvl="1">
              <a:lnSpc>
                <a:spcPts val="5045"/>
              </a:lnSpc>
              <a:buFont typeface="Arial"/>
              <a:buChar char="•"/>
            </a:pPr>
            <a:r>
              <a:rPr lang="en-US" sz="3604" spc="-4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Button Change to Close</a:t>
            </a:r>
          </a:p>
          <a:p>
            <a:pPr algn="l" marL="778105" indent="-389052" lvl="1">
              <a:lnSpc>
                <a:spcPts val="5045"/>
              </a:lnSpc>
              <a:buFont typeface="Arial"/>
              <a:buChar char="•"/>
            </a:pPr>
            <a:r>
              <a:rPr lang="en-US" sz="3604" spc="-4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Revert to Current Score</a:t>
            </a:r>
          </a:p>
          <a:p>
            <a:pPr algn="l">
              <a:lnSpc>
                <a:spcPts val="5045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5786612" y="1310821"/>
            <a:ext cx="11960096" cy="7665358"/>
            <a:chOff x="0" y="0"/>
            <a:chExt cx="15946795" cy="10220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46795" cy="10220478"/>
            </a:xfrm>
            <a:custGeom>
              <a:avLst/>
              <a:gdLst/>
              <a:ahLst/>
              <a:cxnLst/>
              <a:rect r="r" b="b" t="t" l="l"/>
              <a:pathLst>
                <a:path h="10220478" w="15946795">
                  <a:moveTo>
                    <a:pt x="0" y="0"/>
                  </a:moveTo>
                  <a:lnTo>
                    <a:pt x="15946795" y="0"/>
                  </a:lnTo>
                  <a:lnTo>
                    <a:pt x="15946795" y="10220478"/>
                  </a:lnTo>
                  <a:lnTo>
                    <a:pt x="0" y="10220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29299" y="1028700"/>
            <a:ext cx="11151220" cy="8229600"/>
          </a:xfrm>
          <a:custGeom>
            <a:avLst/>
            <a:gdLst/>
            <a:ahLst/>
            <a:cxnLst/>
            <a:rect r="r" b="b" t="t" l="l"/>
            <a:pathLst>
              <a:path h="8229600" w="11151220">
                <a:moveTo>
                  <a:pt x="0" y="0"/>
                </a:moveTo>
                <a:lnTo>
                  <a:pt x="11151220" y="0"/>
                </a:lnTo>
                <a:lnTo>
                  <a:pt x="111512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929299" y="3799907"/>
            <a:ext cx="3631677" cy="163425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14336" y="4113515"/>
            <a:ext cx="12902433" cy="166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7"/>
              </a:lnSpc>
            </a:pPr>
            <a:r>
              <a:rPr lang="en-US" sz="5523" spc="-6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   Let’s Explore    </a:t>
            </a:r>
          </a:p>
          <a:p>
            <a:pPr algn="l">
              <a:lnSpc>
                <a:spcPts val="6517"/>
              </a:lnSpc>
            </a:pPr>
            <a:r>
              <a:rPr lang="en-US" sz="5523" spc="-6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      Dashboard    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1976" y="481295"/>
            <a:ext cx="14548678" cy="9324410"/>
            <a:chOff x="0" y="0"/>
            <a:chExt cx="19398238" cy="124325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98238" cy="12432546"/>
            </a:xfrm>
            <a:custGeom>
              <a:avLst/>
              <a:gdLst/>
              <a:ahLst/>
              <a:cxnLst/>
              <a:rect r="r" b="b" t="t" l="l"/>
              <a:pathLst>
                <a:path h="12432546" w="19398238">
                  <a:moveTo>
                    <a:pt x="0" y="0"/>
                  </a:moveTo>
                  <a:lnTo>
                    <a:pt x="19398238" y="0"/>
                  </a:lnTo>
                  <a:lnTo>
                    <a:pt x="19398238" y="12432546"/>
                  </a:lnTo>
                  <a:lnTo>
                    <a:pt x="0" y="1243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88292" y="3370893"/>
            <a:ext cx="696015" cy="8236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1318" y="302967"/>
            <a:ext cx="14779417" cy="9472293"/>
            <a:chOff x="0" y="0"/>
            <a:chExt cx="19705889" cy="12629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05889" cy="12629723"/>
            </a:xfrm>
            <a:custGeom>
              <a:avLst/>
              <a:gdLst/>
              <a:ahLst/>
              <a:cxnLst/>
              <a:rect r="r" b="b" t="t" l="l"/>
              <a:pathLst>
                <a:path h="12629723" w="19705889">
                  <a:moveTo>
                    <a:pt x="0" y="0"/>
                  </a:moveTo>
                  <a:lnTo>
                    <a:pt x="19705889" y="0"/>
                  </a:lnTo>
                  <a:lnTo>
                    <a:pt x="19705889" y="12629723"/>
                  </a:lnTo>
                  <a:lnTo>
                    <a:pt x="0" y="12629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14918" y="3897038"/>
            <a:ext cx="696015" cy="8236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3253" y="672554"/>
            <a:ext cx="14475696" cy="9277634"/>
            <a:chOff x="0" y="0"/>
            <a:chExt cx="19300928" cy="123701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00928" cy="12370179"/>
            </a:xfrm>
            <a:custGeom>
              <a:avLst/>
              <a:gdLst/>
              <a:ahLst/>
              <a:cxnLst/>
              <a:rect r="r" b="b" t="t" l="l"/>
              <a:pathLst>
                <a:path h="12370179" w="19300928">
                  <a:moveTo>
                    <a:pt x="0" y="0"/>
                  </a:moveTo>
                  <a:lnTo>
                    <a:pt x="19300928" y="0"/>
                  </a:lnTo>
                  <a:lnTo>
                    <a:pt x="19300928" y="12370179"/>
                  </a:lnTo>
                  <a:lnTo>
                    <a:pt x="0" y="1237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1964" y="1261547"/>
            <a:ext cx="7026838" cy="7251639"/>
          </a:xfrm>
          <a:custGeom>
            <a:avLst/>
            <a:gdLst/>
            <a:ahLst/>
            <a:cxnLst/>
            <a:rect r="r" b="b" t="t" l="l"/>
            <a:pathLst>
              <a:path h="7251639" w="7026838">
                <a:moveTo>
                  <a:pt x="0" y="0"/>
                </a:moveTo>
                <a:lnTo>
                  <a:pt x="7026837" y="0"/>
                </a:lnTo>
                <a:lnTo>
                  <a:pt x="7026837" y="7251639"/>
                </a:lnTo>
                <a:lnTo>
                  <a:pt x="0" y="7251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03734" y="2277474"/>
            <a:ext cx="7937849" cy="123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9500" spc="-77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About 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4959" y="4072919"/>
            <a:ext cx="11073047" cy="323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4"/>
              </a:lnSpc>
            </a:pPr>
            <a:r>
              <a:rPr lang="en-US" sz="3067" spc="-3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Health Check Pro is dedicated to providing personalized health insights that empower individuals to make informed decisions and improve their well-being. We aim to uplift society by promoting healthier lifestyles and fostering a proactive approach to physical, mental, and nutritional health.</a:t>
            </a:r>
          </a:p>
          <a:p>
            <a:pPr algn="l">
              <a:lnSpc>
                <a:spcPts val="429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7651651" y="7549634"/>
            <a:ext cx="26666152" cy="296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780" spc="-4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“Take charge of your health today</a:t>
            </a:r>
          </a:p>
          <a:p>
            <a:pPr algn="ctr">
              <a:lnSpc>
                <a:spcPts val="4272"/>
              </a:lnSpc>
            </a:pPr>
            <a:r>
              <a:rPr lang="en-US" sz="3780" spc="-4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—one quiz at a time!”</a:t>
            </a:r>
          </a:p>
          <a:p>
            <a:pPr algn="ctr">
              <a:lnSpc>
                <a:spcPts val="3629"/>
              </a:lnSpc>
            </a:pPr>
          </a:p>
          <a:p>
            <a:pPr algn="ctr">
              <a:lnSpc>
                <a:spcPts val="3629"/>
              </a:lnSpc>
            </a:pPr>
          </a:p>
          <a:p>
            <a:pPr algn="ctr">
              <a:lnSpc>
                <a:spcPts val="3629"/>
              </a:lnSpc>
            </a:pPr>
          </a:p>
          <a:p>
            <a:pPr algn="ctr">
              <a:lnSpc>
                <a:spcPts val="362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6378" y="565539"/>
            <a:ext cx="14324800" cy="9180923"/>
            <a:chOff x="0" y="0"/>
            <a:chExt cx="19099733" cy="122412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99733" cy="12241231"/>
            </a:xfrm>
            <a:custGeom>
              <a:avLst/>
              <a:gdLst/>
              <a:ahLst/>
              <a:cxnLst/>
              <a:rect r="r" b="b" t="t" l="l"/>
              <a:pathLst>
                <a:path h="12241231" w="19099733">
                  <a:moveTo>
                    <a:pt x="0" y="0"/>
                  </a:moveTo>
                  <a:lnTo>
                    <a:pt x="19099733" y="0"/>
                  </a:lnTo>
                  <a:lnTo>
                    <a:pt x="19099733" y="12241231"/>
                  </a:lnTo>
                  <a:lnTo>
                    <a:pt x="0" y="12241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621943" y="1923932"/>
            <a:ext cx="696015" cy="8236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4750" y="601034"/>
            <a:ext cx="14175028" cy="9084933"/>
            <a:chOff x="0" y="0"/>
            <a:chExt cx="18900037" cy="12113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00037" cy="12113244"/>
            </a:xfrm>
            <a:custGeom>
              <a:avLst/>
              <a:gdLst/>
              <a:ahLst/>
              <a:cxnLst/>
              <a:rect r="r" b="b" t="t" l="l"/>
              <a:pathLst>
                <a:path h="12113244" w="18900037">
                  <a:moveTo>
                    <a:pt x="0" y="0"/>
                  </a:moveTo>
                  <a:lnTo>
                    <a:pt x="18900037" y="0"/>
                  </a:lnTo>
                  <a:lnTo>
                    <a:pt x="18900037" y="12113244"/>
                  </a:lnTo>
                  <a:lnTo>
                    <a:pt x="0" y="12113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5764" y="811161"/>
            <a:ext cx="14436472" cy="9252495"/>
            <a:chOff x="0" y="0"/>
            <a:chExt cx="19248629" cy="12336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48629" cy="12336660"/>
            </a:xfrm>
            <a:custGeom>
              <a:avLst/>
              <a:gdLst/>
              <a:ahLst/>
              <a:cxnLst/>
              <a:rect r="r" b="b" t="t" l="l"/>
              <a:pathLst>
                <a:path h="12336660" w="19248629">
                  <a:moveTo>
                    <a:pt x="0" y="0"/>
                  </a:moveTo>
                  <a:lnTo>
                    <a:pt x="19248629" y="0"/>
                  </a:lnTo>
                  <a:lnTo>
                    <a:pt x="19248629" y="12336660"/>
                  </a:lnTo>
                  <a:lnTo>
                    <a:pt x="0" y="12336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6378" y="565539"/>
            <a:ext cx="14324800" cy="9180923"/>
            <a:chOff x="0" y="0"/>
            <a:chExt cx="19099733" cy="122412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99733" cy="12241231"/>
            </a:xfrm>
            <a:custGeom>
              <a:avLst/>
              <a:gdLst/>
              <a:ahLst/>
              <a:cxnLst/>
              <a:rect r="r" b="b" t="t" l="l"/>
              <a:pathLst>
                <a:path h="12241231" w="19099733">
                  <a:moveTo>
                    <a:pt x="0" y="0"/>
                  </a:moveTo>
                  <a:lnTo>
                    <a:pt x="19099733" y="0"/>
                  </a:lnTo>
                  <a:lnTo>
                    <a:pt x="19099733" y="12241231"/>
                  </a:lnTo>
                  <a:lnTo>
                    <a:pt x="0" y="12241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472959" y="5156001"/>
            <a:ext cx="696015" cy="8236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9598"/>
            <a:ext cx="15022058" cy="9627804"/>
            <a:chOff x="0" y="0"/>
            <a:chExt cx="20029410" cy="12837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29410" cy="12837072"/>
            </a:xfrm>
            <a:custGeom>
              <a:avLst/>
              <a:gdLst/>
              <a:ahLst/>
              <a:cxnLst/>
              <a:rect r="r" b="b" t="t" l="l"/>
              <a:pathLst>
                <a:path h="12837072" w="20029410">
                  <a:moveTo>
                    <a:pt x="0" y="0"/>
                  </a:moveTo>
                  <a:lnTo>
                    <a:pt x="20029410" y="0"/>
                  </a:lnTo>
                  <a:lnTo>
                    <a:pt x="20029410" y="12837072"/>
                  </a:lnTo>
                  <a:lnTo>
                    <a:pt x="0" y="12837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2098" y="296993"/>
            <a:ext cx="15123804" cy="9693014"/>
            <a:chOff x="0" y="0"/>
            <a:chExt cx="20165071" cy="129240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65071" cy="12924018"/>
            </a:xfrm>
            <a:custGeom>
              <a:avLst/>
              <a:gdLst/>
              <a:ahLst/>
              <a:cxnLst/>
              <a:rect r="r" b="b" t="t" l="l"/>
              <a:pathLst>
                <a:path h="12924018" w="20165071">
                  <a:moveTo>
                    <a:pt x="0" y="0"/>
                  </a:moveTo>
                  <a:lnTo>
                    <a:pt x="20165071" y="0"/>
                  </a:lnTo>
                  <a:lnTo>
                    <a:pt x="20165071" y="12924018"/>
                  </a:lnTo>
                  <a:lnTo>
                    <a:pt x="0" y="12924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47985" y="4505687"/>
            <a:ext cx="696015" cy="8236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0252" y="358020"/>
            <a:ext cx="14933365" cy="9570959"/>
            <a:chOff x="0" y="0"/>
            <a:chExt cx="19911153" cy="127612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11153" cy="12761279"/>
            </a:xfrm>
            <a:custGeom>
              <a:avLst/>
              <a:gdLst/>
              <a:ahLst/>
              <a:cxnLst/>
              <a:rect r="r" b="b" t="t" l="l"/>
              <a:pathLst>
                <a:path h="12761279" w="19911153">
                  <a:moveTo>
                    <a:pt x="0" y="0"/>
                  </a:moveTo>
                  <a:lnTo>
                    <a:pt x="19911153" y="0"/>
                  </a:lnTo>
                  <a:lnTo>
                    <a:pt x="19911153" y="12761279"/>
                  </a:lnTo>
                  <a:lnTo>
                    <a:pt x="0" y="12761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0509" y="358658"/>
            <a:ext cx="14931375" cy="9569684"/>
            <a:chOff x="0" y="0"/>
            <a:chExt cx="19908500" cy="127595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08500" cy="12759579"/>
            </a:xfrm>
            <a:custGeom>
              <a:avLst/>
              <a:gdLst/>
              <a:ahLst/>
              <a:cxnLst/>
              <a:rect r="r" b="b" t="t" l="l"/>
              <a:pathLst>
                <a:path h="12759579" w="19908500">
                  <a:moveTo>
                    <a:pt x="0" y="0"/>
                  </a:moveTo>
                  <a:lnTo>
                    <a:pt x="19908500" y="0"/>
                  </a:lnTo>
                  <a:lnTo>
                    <a:pt x="19908500" y="12759579"/>
                  </a:lnTo>
                  <a:lnTo>
                    <a:pt x="0" y="12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48778" y="717939"/>
            <a:ext cx="14324800" cy="9180923"/>
            <a:chOff x="0" y="0"/>
            <a:chExt cx="19099733" cy="122412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99733" cy="12241231"/>
            </a:xfrm>
            <a:custGeom>
              <a:avLst/>
              <a:gdLst/>
              <a:ahLst/>
              <a:cxnLst/>
              <a:rect r="r" b="b" t="t" l="l"/>
              <a:pathLst>
                <a:path h="12241231" w="19099733">
                  <a:moveTo>
                    <a:pt x="0" y="0"/>
                  </a:moveTo>
                  <a:lnTo>
                    <a:pt x="19099733" y="0"/>
                  </a:lnTo>
                  <a:lnTo>
                    <a:pt x="19099733" y="12241231"/>
                  </a:lnTo>
                  <a:lnTo>
                    <a:pt x="0" y="12241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98446" y="1687404"/>
            <a:ext cx="6212732" cy="62127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11178" y="1687404"/>
            <a:ext cx="6147082" cy="614708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5793" y="616857"/>
            <a:ext cx="15088119" cy="9670143"/>
            <a:chOff x="0" y="0"/>
            <a:chExt cx="20117492" cy="12893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17492" cy="12893524"/>
            </a:xfrm>
            <a:custGeom>
              <a:avLst/>
              <a:gdLst/>
              <a:ahLst/>
              <a:cxnLst/>
              <a:rect r="r" b="b" t="t" l="l"/>
              <a:pathLst>
                <a:path h="12893524" w="20117492">
                  <a:moveTo>
                    <a:pt x="0" y="0"/>
                  </a:moveTo>
                  <a:lnTo>
                    <a:pt x="20117492" y="0"/>
                  </a:lnTo>
                  <a:lnTo>
                    <a:pt x="20117492" y="12893524"/>
                  </a:lnTo>
                  <a:lnTo>
                    <a:pt x="0" y="12893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449700" y="6948166"/>
            <a:ext cx="696015" cy="8236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389435" y="4664637"/>
            <a:ext cx="11509129" cy="0"/>
          </a:xfrm>
          <a:prstGeom prst="line">
            <a:avLst/>
          </a:prstGeom>
          <a:ln cap="flat" w="76200">
            <a:solidFill>
              <a:srgbClr val="AB9EE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010668"/>
            <a:ext cx="3683729" cy="4855648"/>
            <a:chOff x="0" y="0"/>
            <a:chExt cx="1002912" cy="1321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02913" cy="1321973"/>
            </a:xfrm>
            <a:custGeom>
              <a:avLst/>
              <a:gdLst/>
              <a:ahLst/>
              <a:cxnLst/>
              <a:rect r="r" b="b" t="t" l="l"/>
              <a:pathLst>
                <a:path h="1321973" w="1002913">
                  <a:moveTo>
                    <a:pt x="37830" y="0"/>
                  </a:moveTo>
                  <a:lnTo>
                    <a:pt x="965083" y="0"/>
                  </a:lnTo>
                  <a:cubicBezTo>
                    <a:pt x="985976" y="0"/>
                    <a:pt x="1002913" y="16937"/>
                    <a:pt x="1002913" y="37830"/>
                  </a:cubicBezTo>
                  <a:lnTo>
                    <a:pt x="1002913" y="1284143"/>
                  </a:lnTo>
                  <a:cubicBezTo>
                    <a:pt x="1002913" y="1294176"/>
                    <a:pt x="998927" y="1303798"/>
                    <a:pt x="991832" y="1310893"/>
                  </a:cubicBezTo>
                  <a:cubicBezTo>
                    <a:pt x="984738" y="1317987"/>
                    <a:pt x="975116" y="1321973"/>
                    <a:pt x="965083" y="1321973"/>
                  </a:cubicBezTo>
                  <a:lnTo>
                    <a:pt x="37830" y="1321973"/>
                  </a:lnTo>
                  <a:cubicBezTo>
                    <a:pt x="16937" y="1321973"/>
                    <a:pt x="0" y="1305036"/>
                    <a:pt x="0" y="1284143"/>
                  </a:cubicBezTo>
                  <a:lnTo>
                    <a:pt x="0" y="37830"/>
                  </a:lnTo>
                  <a:cubicBezTo>
                    <a:pt x="0" y="16937"/>
                    <a:pt x="16937" y="0"/>
                    <a:pt x="37830" y="0"/>
                  </a:cubicBezTo>
                  <a:close/>
                </a:path>
              </a:pathLst>
            </a:custGeom>
            <a:solidFill>
              <a:srgbClr val="AB9E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002912" cy="1236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73152" y="1437026"/>
            <a:ext cx="11741696" cy="123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9500" spc="-77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Key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12967" y="4003683"/>
            <a:ext cx="3683729" cy="4855648"/>
            <a:chOff x="0" y="0"/>
            <a:chExt cx="1002912" cy="13219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02913" cy="1321973"/>
            </a:xfrm>
            <a:custGeom>
              <a:avLst/>
              <a:gdLst/>
              <a:ahLst/>
              <a:cxnLst/>
              <a:rect r="r" b="b" t="t" l="l"/>
              <a:pathLst>
                <a:path h="1321973" w="1002913">
                  <a:moveTo>
                    <a:pt x="37830" y="0"/>
                  </a:moveTo>
                  <a:lnTo>
                    <a:pt x="965083" y="0"/>
                  </a:lnTo>
                  <a:cubicBezTo>
                    <a:pt x="985976" y="0"/>
                    <a:pt x="1002913" y="16937"/>
                    <a:pt x="1002913" y="37830"/>
                  </a:cubicBezTo>
                  <a:lnTo>
                    <a:pt x="1002913" y="1284143"/>
                  </a:lnTo>
                  <a:cubicBezTo>
                    <a:pt x="1002913" y="1294176"/>
                    <a:pt x="998927" y="1303798"/>
                    <a:pt x="991832" y="1310893"/>
                  </a:cubicBezTo>
                  <a:cubicBezTo>
                    <a:pt x="984738" y="1317987"/>
                    <a:pt x="975116" y="1321973"/>
                    <a:pt x="965083" y="1321973"/>
                  </a:cubicBezTo>
                  <a:lnTo>
                    <a:pt x="37830" y="1321973"/>
                  </a:lnTo>
                  <a:cubicBezTo>
                    <a:pt x="16937" y="1321973"/>
                    <a:pt x="0" y="1305036"/>
                    <a:pt x="0" y="1284143"/>
                  </a:cubicBezTo>
                  <a:lnTo>
                    <a:pt x="0" y="37830"/>
                  </a:lnTo>
                  <a:cubicBezTo>
                    <a:pt x="0" y="16937"/>
                    <a:pt x="16937" y="0"/>
                    <a:pt x="37830" y="0"/>
                  </a:cubicBezTo>
                  <a:close/>
                </a:path>
              </a:pathLst>
            </a:custGeom>
            <a:solidFill>
              <a:srgbClr val="AB9EE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1002912" cy="1236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94269" y="4003683"/>
            <a:ext cx="3683729" cy="4855648"/>
            <a:chOff x="0" y="0"/>
            <a:chExt cx="1002912" cy="13219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2913" cy="1321973"/>
            </a:xfrm>
            <a:custGeom>
              <a:avLst/>
              <a:gdLst/>
              <a:ahLst/>
              <a:cxnLst/>
              <a:rect r="r" b="b" t="t" l="l"/>
              <a:pathLst>
                <a:path h="1321973" w="1002913">
                  <a:moveTo>
                    <a:pt x="37830" y="0"/>
                  </a:moveTo>
                  <a:lnTo>
                    <a:pt x="965083" y="0"/>
                  </a:lnTo>
                  <a:cubicBezTo>
                    <a:pt x="985976" y="0"/>
                    <a:pt x="1002913" y="16937"/>
                    <a:pt x="1002913" y="37830"/>
                  </a:cubicBezTo>
                  <a:lnTo>
                    <a:pt x="1002913" y="1284143"/>
                  </a:lnTo>
                  <a:cubicBezTo>
                    <a:pt x="1002913" y="1294176"/>
                    <a:pt x="998927" y="1303798"/>
                    <a:pt x="991832" y="1310893"/>
                  </a:cubicBezTo>
                  <a:cubicBezTo>
                    <a:pt x="984738" y="1317987"/>
                    <a:pt x="975116" y="1321973"/>
                    <a:pt x="965083" y="1321973"/>
                  </a:cubicBezTo>
                  <a:lnTo>
                    <a:pt x="37830" y="1321973"/>
                  </a:lnTo>
                  <a:cubicBezTo>
                    <a:pt x="16937" y="1321973"/>
                    <a:pt x="0" y="1305036"/>
                    <a:pt x="0" y="1284143"/>
                  </a:cubicBezTo>
                  <a:lnTo>
                    <a:pt x="0" y="37830"/>
                  </a:lnTo>
                  <a:cubicBezTo>
                    <a:pt x="0" y="16937"/>
                    <a:pt x="16937" y="0"/>
                    <a:pt x="37830" y="0"/>
                  </a:cubicBezTo>
                  <a:close/>
                </a:path>
              </a:pathLst>
            </a:custGeom>
            <a:solidFill>
              <a:srgbClr val="AB9EE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1002912" cy="1236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575571" y="4010668"/>
            <a:ext cx="3933526" cy="4855648"/>
            <a:chOff x="0" y="0"/>
            <a:chExt cx="1070921" cy="13219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0921" cy="1321973"/>
            </a:xfrm>
            <a:custGeom>
              <a:avLst/>
              <a:gdLst/>
              <a:ahLst/>
              <a:cxnLst/>
              <a:rect r="r" b="b" t="t" l="l"/>
              <a:pathLst>
                <a:path h="1321973" w="1070921">
                  <a:moveTo>
                    <a:pt x="35427" y="0"/>
                  </a:moveTo>
                  <a:lnTo>
                    <a:pt x="1035494" y="0"/>
                  </a:lnTo>
                  <a:cubicBezTo>
                    <a:pt x="1044890" y="0"/>
                    <a:pt x="1053901" y="3733"/>
                    <a:pt x="1060545" y="10376"/>
                  </a:cubicBezTo>
                  <a:cubicBezTo>
                    <a:pt x="1067188" y="17020"/>
                    <a:pt x="1070921" y="26031"/>
                    <a:pt x="1070921" y="35427"/>
                  </a:cubicBezTo>
                  <a:lnTo>
                    <a:pt x="1070921" y="1286546"/>
                  </a:lnTo>
                  <a:cubicBezTo>
                    <a:pt x="1070921" y="1306112"/>
                    <a:pt x="1055060" y="1321973"/>
                    <a:pt x="1035494" y="1321973"/>
                  </a:cubicBezTo>
                  <a:lnTo>
                    <a:pt x="35427" y="1321973"/>
                  </a:lnTo>
                  <a:cubicBezTo>
                    <a:pt x="15861" y="1321973"/>
                    <a:pt x="0" y="1306112"/>
                    <a:pt x="0" y="1286546"/>
                  </a:cubicBezTo>
                  <a:lnTo>
                    <a:pt x="0" y="35427"/>
                  </a:lnTo>
                  <a:cubicBezTo>
                    <a:pt x="0" y="15861"/>
                    <a:pt x="15861" y="0"/>
                    <a:pt x="35427" y="0"/>
                  </a:cubicBezTo>
                  <a:close/>
                </a:path>
              </a:pathLst>
            </a:custGeom>
            <a:solidFill>
              <a:srgbClr val="AB9EE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85725"/>
              <a:ext cx="1070921" cy="1236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993572" y="4544547"/>
            <a:ext cx="1753986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77838" y="4544547"/>
            <a:ext cx="1753986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59140" y="4544547"/>
            <a:ext cx="1753986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44848" y="4544547"/>
            <a:ext cx="1753986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6320" y="5815007"/>
            <a:ext cx="4948488" cy="228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4"/>
              </a:lnSpc>
            </a:pPr>
            <a:r>
              <a:rPr lang="en-US" sz="2574" spc="-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Provides personalized</a:t>
            </a:r>
          </a:p>
          <a:p>
            <a:pPr algn="ctr">
              <a:lnSpc>
                <a:spcPts val="3604"/>
              </a:lnSpc>
            </a:pPr>
            <a:r>
              <a:rPr lang="en-US" sz="2574" spc="-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health assessments for</a:t>
            </a:r>
          </a:p>
          <a:p>
            <a:pPr algn="ctr">
              <a:lnSpc>
                <a:spcPts val="3604"/>
              </a:lnSpc>
            </a:pPr>
            <a:r>
              <a:rPr lang="en-US" sz="2574" spc="-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users across physical,</a:t>
            </a:r>
          </a:p>
          <a:p>
            <a:pPr algn="ctr">
              <a:lnSpc>
                <a:spcPts val="3604"/>
              </a:lnSpc>
            </a:pPr>
            <a:r>
              <a:rPr lang="en-US" sz="2574" spc="-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mental, and nutritional</a:t>
            </a:r>
          </a:p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4" spc="-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aspects.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96516" y="6012702"/>
            <a:ext cx="5316629" cy="144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 spc="-4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Enable users to track</a:t>
            </a:r>
          </a:p>
          <a:p>
            <a:pPr algn="ctr">
              <a:lnSpc>
                <a:spcPts val="3873"/>
              </a:lnSpc>
            </a:pPr>
            <a:r>
              <a:rPr lang="en-US" sz="2766" spc="-4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and monitor their </a:t>
            </a:r>
          </a:p>
          <a:p>
            <a:pPr algn="ctr">
              <a:lnSpc>
                <a:spcPts val="3873"/>
              </a:lnSpc>
              <a:spcBef>
                <a:spcPct val="0"/>
              </a:spcBef>
            </a:pPr>
            <a:r>
              <a:rPr lang="en-US" sz="2766" spc="-4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overall health status.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61889" y="5815007"/>
            <a:ext cx="4948488" cy="18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4"/>
              </a:lnSpc>
            </a:pPr>
            <a:r>
              <a:rPr lang="en-US" sz="2574" spc="-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Foster team </a:t>
            </a:r>
          </a:p>
          <a:p>
            <a:pPr algn="ctr">
              <a:lnSpc>
                <a:spcPts val="3604"/>
              </a:lnSpc>
            </a:pPr>
            <a:r>
              <a:rPr lang="en-US" sz="2574" spc="-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collaboration and</a:t>
            </a:r>
          </a:p>
          <a:p>
            <a:pPr algn="ctr">
              <a:lnSpc>
                <a:spcPts val="3604"/>
              </a:lnSpc>
            </a:pPr>
            <a:r>
              <a:rPr lang="en-US" sz="2574" spc="-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competition through </a:t>
            </a:r>
          </a:p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4" spc="-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 dynamic leaderboard.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72966" y="5861905"/>
            <a:ext cx="4738737" cy="174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5" spc="-4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Offer real-time feedback</a:t>
            </a:r>
          </a:p>
          <a:p>
            <a:pPr algn="ctr">
              <a:lnSpc>
                <a:spcPts val="3452"/>
              </a:lnSpc>
            </a:pPr>
            <a:r>
              <a:rPr lang="en-US" sz="2465" spc="-4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and progress tracking to enhance users' physical</a:t>
            </a:r>
          </a:p>
          <a:p>
            <a:pPr algn="ctr">
              <a:lnSpc>
                <a:spcPts val="3452"/>
              </a:lnSpc>
              <a:spcBef>
                <a:spcPct val="0"/>
              </a:spcBef>
            </a:pPr>
            <a:r>
              <a:rPr lang="en-US" sz="2465" spc="-4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and mental well-being.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93" y="769257"/>
            <a:ext cx="15088119" cy="9670143"/>
            <a:chOff x="0" y="0"/>
            <a:chExt cx="20117492" cy="12893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17492" cy="12893524"/>
            </a:xfrm>
            <a:custGeom>
              <a:avLst/>
              <a:gdLst/>
              <a:ahLst/>
              <a:cxnLst/>
              <a:rect r="r" b="b" t="t" l="l"/>
              <a:pathLst>
                <a:path h="12893524" w="20117492">
                  <a:moveTo>
                    <a:pt x="0" y="0"/>
                  </a:moveTo>
                  <a:lnTo>
                    <a:pt x="20117492" y="0"/>
                  </a:lnTo>
                  <a:lnTo>
                    <a:pt x="20117492" y="12893524"/>
                  </a:lnTo>
                  <a:lnTo>
                    <a:pt x="0" y="12893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874606" y="7736414"/>
            <a:ext cx="696015" cy="82368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5793" y="616857"/>
            <a:ext cx="15088119" cy="9670143"/>
            <a:chOff x="0" y="0"/>
            <a:chExt cx="20117492" cy="12893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17492" cy="12893524"/>
            </a:xfrm>
            <a:custGeom>
              <a:avLst/>
              <a:gdLst/>
              <a:ahLst/>
              <a:cxnLst/>
              <a:rect r="r" b="b" t="t" l="l"/>
              <a:pathLst>
                <a:path h="12893524" w="20117492">
                  <a:moveTo>
                    <a:pt x="0" y="0"/>
                  </a:moveTo>
                  <a:lnTo>
                    <a:pt x="20117492" y="0"/>
                  </a:lnTo>
                  <a:lnTo>
                    <a:pt x="20117492" y="12893524"/>
                  </a:lnTo>
                  <a:lnTo>
                    <a:pt x="0" y="12893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6378" y="565539"/>
            <a:ext cx="14324800" cy="9180923"/>
            <a:chOff x="0" y="0"/>
            <a:chExt cx="19099733" cy="122412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99733" cy="12241231"/>
            </a:xfrm>
            <a:custGeom>
              <a:avLst/>
              <a:gdLst/>
              <a:ahLst/>
              <a:cxnLst/>
              <a:rect r="r" b="b" t="t" l="l"/>
              <a:pathLst>
                <a:path h="12241231" w="19099733">
                  <a:moveTo>
                    <a:pt x="0" y="0"/>
                  </a:moveTo>
                  <a:lnTo>
                    <a:pt x="19099733" y="0"/>
                  </a:lnTo>
                  <a:lnTo>
                    <a:pt x="19099733" y="12241231"/>
                  </a:lnTo>
                  <a:lnTo>
                    <a:pt x="0" y="12241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449776" y="1792928"/>
            <a:ext cx="696015" cy="8236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6378" y="565539"/>
            <a:ext cx="14324800" cy="9180923"/>
            <a:chOff x="0" y="0"/>
            <a:chExt cx="19099733" cy="122412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99733" cy="12241231"/>
            </a:xfrm>
            <a:custGeom>
              <a:avLst/>
              <a:gdLst/>
              <a:ahLst/>
              <a:cxnLst/>
              <a:rect r="r" b="b" t="t" l="l"/>
              <a:pathLst>
                <a:path h="12241231" w="19099733">
                  <a:moveTo>
                    <a:pt x="0" y="0"/>
                  </a:moveTo>
                  <a:lnTo>
                    <a:pt x="19099733" y="0"/>
                  </a:lnTo>
                  <a:lnTo>
                    <a:pt x="19099733" y="12241231"/>
                  </a:lnTo>
                  <a:lnTo>
                    <a:pt x="0" y="12241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810770" y="4744157"/>
            <a:ext cx="696015" cy="82368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6378" y="565539"/>
            <a:ext cx="14324800" cy="9180923"/>
            <a:chOff x="0" y="0"/>
            <a:chExt cx="19099733" cy="122412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99733" cy="12241231"/>
            </a:xfrm>
            <a:custGeom>
              <a:avLst/>
              <a:gdLst/>
              <a:ahLst/>
              <a:cxnLst/>
              <a:rect r="r" b="b" t="t" l="l"/>
              <a:pathLst>
                <a:path h="12241231" w="19099733">
                  <a:moveTo>
                    <a:pt x="0" y="0"/>
                  </a:moveTo>
                  <a:lnTo>
                    <a:pt x="19099733" y="0"/>
                  </a:lnTo>
                  <a:lnTo>
                    <a:pt x="19099733" y="12241231"/>
                  </a:lnTo>
                  <a:lnTo>
                    <a:pt x="0" y="12241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1100" y="5225281"/>
            <a:ext cx="16963411" cy="95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1"/>
              </a:lnSpc>
            </a:pPr>
            <a:r>
              <a:rPr lang="en-US" sz="7262" spc="-59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Backend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17514" y="4807400"/>
            <a:ext cx="3631677" cy="163425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8349190" y="529545"/>
            <a:ext cx="9290702" cy="9227911"/>
          </a:xfrm>
          <a:custGeom>
            <a:avLst/>
            <a:gdLst/>
            <a:ahLst/>
            <a:cxnLst/>
            <a:rect r="r" b="b" t="t" l="l"/>
            <a:pathLst>
              <a:path h="9227911" w="9290702">
                <a:moveTo>
                  <a:pt x="0" y="0"/>
                </a:moveTo>
                <a:lnTo>
                  <a:pt x="9290703" y="0"/>
                </a:lnTo>
                <a:lnTo>
                  <a:pt x="9290703" y="9227910"/>
                </a:lnTo>
                <a:lnTo>
                  <a:pt x="0" y="9227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43" r="0" b="-2143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1100" y="5225281"/>
            <a:ext cx="16963411" cy="95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1"/>
              </a:lnSpc>
            </a:pPr>
            <a:r>
              <a:rPr lang="en-US" sz="7262" spc="-59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Database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12323" y="4807400"/>
            <a:ext cx="3631677" cy="163425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144000" y="1028700"/>
            <a:ext cx="8610760" cy="8229600"/>
          </a:xfrm>
          <a:custGeom>
            <a:avLst/>
            <a:gdLst/>
            <a:ahLst/>
            <a:cxnLst/>
            <a:rect r="r" b="b" t="t" l="l"/>
            <a:pathLst>
              <a:path h="8229600" w="8610760">
                <a:moveTo>
                  <a:pt x="0" y="0"/>
                </a:moveTo>
                <a:lnTo>
                  <a:pt x="8610760" y="0"/>
                </a:lnTo>
                <a:lnTo>
                  <a:pt x="86107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6408" y="686611"/>
            <a:ext cx="14875184" cy="8913779"/>
          </a:xfrm>
          <a:custGeom>
            <a:avLst/>
            <a:gdLst/>
            <a:ahLst/>
            <a:cxnLst/>
            <a:rect r="r" b="b" t="t" l="l"/>
            <a:pathLst>
              <a:path h="8913779" w="14875184">
                <a:moveTo>
                  <a:pt x="0" y="0"/>
                </a:moveTo>
                <a:lnTo>
                  <a:pt x="14875184" y="0"/>
                </a:lnTo>
                <a:lnTo>
                  <a:pt x="14875184" y="8913778"/>
                </a:lnTo>
                <a:lnTo>
                  <a:pt x="0" y="8913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5" r="-1435" b="-605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283" y="1897461"/>
            <a:ext cx="17350612" cy="7984125"/>
          </a:xfrm>
          <a:custGeom>
            <a:avLst/>
            <a:gdLst/>
            <a:ahLst/>
            <a:cxnLst/>
            <a:rect r="r" b="b" t="t" l="l"/>
            <a:pathLst>
              <a:path h="7984125" w="17350612">
                <a:moveTo>
                  <a:pt x="0" y="0"/>
                </a:moveTo>
                <a:lnTo>
                  <a:pt x="17350612" y="0"/>
                </a:lnTo>
                <a:lnTo>
                  <a:pt x="17350612" y="7984126"/>
                </a:lnTo>
                <a:lnTo>
                  <a:pt x="0" y="7984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97" t="0" r="-4375" b="-14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12740" y="209550"/>
            <a:ext cx="11741696" cy="123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9500" spc="-77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WorkFlow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7341" y="853142"/>
            <a:ext cx="15073317" cy="9031429"/>
          </a:xfrm>
          <a:custGeom>
            <a:avLst/>
            <a:gdLst/>
            <a:ahLst/>
            <a:cxnLst/>
            <a:rect r="r" b="b" t="t" l="l"/>
            <a:pathLst>
              <a:path h="9031429" w="15073317">
                <a:moveTo>
                  <a:pt x="0" y="0"/>
                </a:moveTo>
                <a:lnTo>
                  <a:pt x="15073318" y="0"/>
                </a:lnTo>
                <a:lnTo>
                  <a:pt x="15073318" y="9031429"/>
                </a:lnTo>
                <a:lnTo>
                  <a:pt x="0" y="9031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99094" y="2387238"/>
            <a:ext cx="5199845" cy="7197017"/>
          </a:xfrm>
          <a:custGeom>
            <a:avLst/>
            <a:gdLst/>
            <a:ahLst/>
            <a:cxnLst/>
            <a:rect r="r" b="b" t="t" l="l"/>
            <a:pathLst>
              <a:path h="7197017" w="5199845">
                <a:moveTo>
                  <a:pt x="0" y="0"/>
                </a:moveTo>
                <a:lnTo>
                  <a:pt x="5199845" y="0"/>
                </a:lnTo>
                <a:lnTo>
                  <a:pt x="5199845" y="7197017"/>
                </a:lnTo>
                <a:lnTo>
                  <a:pt x="0" y="7197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6116" y="3581724"/>
            <a:ext cx="7726982" cy="600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9"/>
              </a:lnSpc>
            </a:pPr>
            <a:r>
              <a:rPr lang="en-US" sz="3379" spc="-43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🌟 Personalized Experience  </a:t>
            </a:r>
          </a:p>
          <a:p>
            <a:pPr algn="l">
              <a:lnSpc>
                <a:spcPts val="8449"/>
              </a:lnSpc>
            </a:pPr>
            <a:r>
              <a:rPr lang="en-US" sz="3379" spc="-43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💡 Practical Wellness Insights</a:t>
            </a:r>
          </a:p>
          <a:p>
            <a:pPr algn="l">
              <a:lnSpc>
                <a:spcPts val="8449"/>
              </a:lnSpc>
            </a:pPr>
            <a:r>
              <a:rPr lang="en-US" sz="3379" spc="-43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📈 Real-Time Progress Tracking</a:t>
            </a:r>
          </a:p>
          <a:p>
            <a:pPr algn="l">
              <a:lnSpc>
                <a:spcPts val="8449"/>
              </a:lnSpc>
            </a:pPr>
            <a:r>
              <a:rPr lang="en-US" sz="3379" spc="-43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🏆 Stay Motivated with Rewards</a:t>
            </a:r>
          </a:p>
          <a:p>
            <a:pPr algn="l">
              <a:lnSpc>
                <a:spcPts val="8449"/>
              </a:lnSpc>
            </a:pPr>
            <a:r>
              <a:rPr lang="en-US" sz="3379" spc="-43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🤝 Challenge Your Friends!</a:t>
            </a:r>
          </a:p>
          <a:p>
            <a:pPr algn="ctr">
              <a:lnSpc>
                <a:spcPts val="469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406116" y="554008"/>
            <a:ext cx="13475767" cy="243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3"/>
              </a:lnSpc>
            </a:pPr>
            <a:r>
              <a:rPr lang="en-US" sz="8173" spc="-8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Why You’ll Love Using </a:t>
            </a:r>
          </a:p>
          <a:p>
            <a:pPr algn="ctr">
              <a:lnSpc>
                <a:spcPts val="9563"/>
              </a:lnSpc>
            </a:pPr>
            <a:r>
              <a:rPr lang="en-US" sz="8173" spc="-8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Our Website!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50014" y="7032973"/>
            <a:ext cx="7187972" cy="4114800"/>
          </a:xfrm>
          <a:custGeom>
            <a:avLst/>
            <a:gdLst/>
            <a:ahLst/>
            <a:cxnLst/>
            <a:rect r="r" b="b" t="t" l="l"/>
            <a:pathLst>
              <a:path h="4114800" w="7187972">
                <a:moveTo>
                  <a:pt x="0" y="0"/>
                </a:moveTo>
                <a:lnTo>
                  <a:pt x="7187972" y="0"/>
                </a:lnTo>
                <a:lnTo>
                  <a:pt x="7187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84004" y="7032973"/>
            <a:ext cx="4475296" cy="4114800"/>
          </a:xfrm>
          <a:custGeom>
            <a:avLst/>
            <a:gdLst/>
            <a:ahLst/>
            <a:cxnLst/>
            <a:rect r="r" b="b" t="t" l="l"/>
            <a:pathLst>
              <a:path h="4114800" w="4475296">
                <a:moveTo>
                  <a:pt x="0" y="0"/>
                </a:moveTo>
                <a:lnTo>
                  <a:pt x="4475296" y="0"/>
                </a:lnTo>
                <a:lnTo>
                  <a:pt x="44752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589" y="70329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73152" y="689724"/>
            <a:ext cx="11741696" cy="123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9500" spc="-77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95894" y="2496402"/>
            <a:ext cx="13896212" cy="53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4000" spc="-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“Health is not just a goal; it’s a lifestyle.”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644" y="3363912"/>
            <a:ext cx="17858712" cy="339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2499" spc="-27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Our project is designed to revolutionize the way individuals engage with their health and wellness journey. By providing personalized quizzes, real-time progress tracking, and interactive rewards, we empower users to take charge of their health in an engaging and motivating way. With a sleek and user-friendly dashboard, users can easily track their progress, connect with others, and stay motivated to reach their goals. Whether it’s improving nutrition, fitness, or overall well-being, our platform offers a fun, flexible, and insightful path to a healthier lifestyle. Join us today and start your journey toward a better, healthier you!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8069" y="1122363"/>
            <a:ext cx="5831883" cy="8042275"/>
          </a:xfrm>
          <a:custGeom>
            <a:avLst/>
            <a:gdLst/>
            <a:ahLst/>
            <a:cxnLst/>
            <a:rect r="r" b="b" t="t" l="l"/>
            <a:pathLst>
              <a:path h="8042275" w="5831883">
                <a:moveTo>
                  <a:pt x="0" y="0"/>
                </a:moveTo>
                <a:lnTo>
                  <a:pt x="5831883" y="0"/>
                </a:lnTo>
                <a:lnTo>
                  <a:pt x="5831883" y="8042274"/>
                </a:lnTo>
                <a:lnTo>
                  <a:pt x="0" y="804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93656"/>
            <a:ext cx="7150078" cy="541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0"/>
              </a:lnSpc>
            </a:pPr>
            <a:r>
              <a:rPr lang="en-US" sz="14500" spc="-53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0913" y="2080587"/>
            <a:ext cx="7319452" cy="7140333"/>
          </a:xfrm>
          <a:custGeom>
            <a:avLst/>
            <a:gdLst/>
            <a:ahLst/>
            <a:cxnLst/>
            <a:rect r="r" b="b" t="t" l="l"/>
            <a:pathLst>
              <a:path h="7140333" w="7319452">
                <a:moveTo>
                  <a:pt x="0" y="0"/>
                </a:moveTo>
                <a:lnTo>
                  <a:pt x="7319452" y="0"/>
                </a:lnTo>
                <a:lnTo>
                  <a:pt x="7319452" y="7140332"/>
                </a:lnTo>
                <a:lnTo>
                  <a:pt x="0" y="714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4380" y="3846017"/>
            <a:ext cx="12564171" cy="68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3"/>
              </a:lnSpc>
            </a:pPr>
            <a:r>
              <a:rPr lang="en-US" sz="5378" spc="-5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  Registration  Page 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163507" y="3310888"/>
            <a:ext cx="3631677" cy="1634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6275" y="1675216"/>
            <a:ext cx="11831725" cy="7583084"/>
            <a:chOff x="0" y="0"/>
            <a:chExt cx="15775634" cy="10110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75634" cy="10110779"/>
            </a:xfrm>
            <a:custGeom>
              <a:avLst/>
              <a:gdLst/>
              <a:ahLst/>
              <a:cxnLst/>
              <a:rect r="r" b="b" t="t" l="l"/>
              <a:pathLst>
                <a:path h="10110779" w="15775634">
                  <a:moveTo>
                    <a:pt x="0" y="0"/>
                  </a:moveTo>
                  <a:lnTo>
                    <a:pt x="15775634" y="0"/>
                  </a:lnTo>
                  <a:lnTo>
                    <a:pt x="15775634" y="10110779"/>
                  </a:lnTo>
                  <a:lnTo>
                    <a:pt x="0" y="10110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63409" y="3551291"/>
            <a:ext cx="7917815" cy="309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 marL="756646" indent="-378323" lvl="1">
              <a:lnSpc>
                <a:spcPts val="4906"/>
              </a:lnSpc>
              <a:buFont typeface="Arial"/>
              <a:buChar char="•"/>
            </a:pPr>
            <a:r>
              <a:rPr lang="en-US" sz="3504" spc="-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User Registration</a:t>
            </a:r>
          </a:p>
          <a:p>
            <a:pPr algn="l" marL="756646" indent="-378323" lvl="1">
              <a:lnSpc>
                <a:spcPts val="4906"/>
              </a:lnSpc>
              <a:buFont typeface="Arial"/>
              <a:buChar char="•"/>
            </a:pPr>
            <a:r>
              <a:rPr lang="en-US" sz="3504" spc="-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Password Strength Indicator</a:t>
            </a:r>
          </a:p>
          <a:p>
            <a:pPr algn="l" marL="756646" indent="-378323" lvl="1">
              <a:lnSpc>
                <a:spcPts val="4906"/>
              </a:lnSpc>
              <a:buFont typeface="Arial"/>
              <a:buChar char="•"/>
            </a:pPr>
            <a:r>
              <a:rPr lang="en-US" sz="3504" spc="-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Responsive Design</a:t>
            </a:r>
          </a:p>
          <a:p>
            <a:pPr algn="l">
              <a:lnSpc>
                <a:spcPts val="490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74856" y="895350"/>
            <a:ext cx="4316396" cy="32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1"/>
              </a:lnSpc>
            </a:pPr>
          </a:p>
          <a:p>
            <a:pPr algn="l">
              <a:lnSpc>
                <a:spcPts val="8661"/>
              </a:lnSpc>
            </a:pPr>
            <a:r>
              <a:rPr lang="en-US" sz="6187" spc="-80" b="true">
                <a:solidFill>
                  <a:srgbClr val="27266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Features</a:t>
            </a:r>
          </a:p>
          <a:p>
            <a:pPr algn="l">
              <a:lnSpc>
                <a:spcPts val="866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1503" y="4956370"/>
            <a:ext cx="12564171" cy="68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3"/>
              </a:lnSpc>
            </a:pPr>
            <a:r>
              <a:rPr lang="en-US" sz="5378" spc="-5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Login  Page    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300371" y="4326373"/>
            <a:ext cx="3631677" cy="163425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8750377" y="1503581"/>
            <a:ext cx="9001345" cy="7279838"/>
          </a:xfrm>
          <a:custGeom>
            <a:avLst/>
            <a:gdLst/>
            <a:ahLst/>
            <a:cxnLst/>
            <a:rect r="r" b="b" t="t" l="l"/>
            <a:pathLst>
              <a:path h="7279838" w="9001345">
                <a:moveTo>
                  <a:pt x="0" y="0"/>
                </a:moveTo>
                <a:lnTo>
                  <a:pt x="9001345" y="0"/>
                </a:lnTo>
                <a:lnTo>
                  <a:pt x="9001345" y="7279838"/>
                </a:lnTo>
                <a:lnTo>
                  <a:pt x="0" y="7279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48923" y="1853721"/>
            <a:ext cx="11553207" cy="7404579"/>
            <a:chOff x="0" y="0"/>
            <a:chExt cx="15404276" cy="98727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4276" cy="9872772"/>
            </a:xfrm>
            <a:custGeom>
              <a:avLst/>
              <a:gdLst/>
              <a:ahLst/>
              <a:cxnLst/>
              <a:rect r="r" b="b" t="t" l="l"/>
              <a:pathLst>
                <a:path h="9872772" w="15404276">
                  <a:moveTo>
                    <a:pt x="0" y="0"/>
                  </a:moveTo>
                  <a:lnTo>
                    <a:pt x="15404276" y="0"/>
                  </a:lnTo>
                  <a:lnTo>
                    <a:pt x="15404276" y="9872772"/>
                  </a:lnTo>
                  <a:lnTo>
                    <a:pt x="0" y="9872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19345" y="1455661"/>
            <a:ext cx="4316396" cy="32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1"/>
              </a:lnSpc>
            </a:pPr>
          </a:p>
          <a:p>
            <a:pPr algn="l">
              <a:lnSpc>
                <a:spcPts val="8661"/>
              </a:lnSpc>
            </a:pPr>
            <a:r>
              <a:rPr lang="en-US" sz="6187" spc="-80" b="true">
                <a:solidFill>
                  <a:srgbClr val="27266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Features</a:t>
            </a:r>
          </a:p>
          <a:p>
            <a:pPr algn="l">
              <a:lnSpc>
                <a:spcPts val="866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805853"/>
            <a:ext cx="8142355" cy="253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5"/>
              </a:lnSpc>
            </a:pPr>
          </a:p>
          <a:p>
            <a:pPr algn="l" marL="778104" indent="-389052" lvl="1">
              <a:lnSpc>
                <a:spcPts val="5045"/>
              </a:lnSpc>
              <a:buFont typeface="Arial"/>
              <a:buChar char="•"/>
            </a:pPr>
            <a:r>
              <a:rPr lang="en-US" sz="3604" spc="-4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Email and password-based login.</a:t>
            </a:r>
          </a:p>
          <a:p>
            <a:pPr algn="l" marL="778104" indent="-389052" lvl="1">
              <a:lnSpc>
                <a:spcPts val="5045"/>
              </a:lnSpc>
              <a:buFont typeface="Arial"/>
              <a:buChar char="•"/>
            </a:pPr>
            <a:r>
              <a:rPr lang="en-US" sz="3604" spc="-4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Forgot Password option</a:t>
            </a:r>
          </a:p>
          <a:p>
            <a:pPr algn="l" marL="778104" indent="-389052" lvl="1">
              <a:lnSpc>
                <a:spcPts val="5045"/>
              </a:lnSpc>
              <a:buFont typeface="Arial"/>
              <a:buChar char="•"/>
            </a:pPr>
            <a:r>
              <a:rPr lang="en-US" sz="3604" spc="-4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User-Friendly Input Fields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92010" y="1487451"/>
            <a:ext cx="11695990" cy="7496090"/>
            <a:chOff x="0" y="0"/>
            <a:chExt cx="15594653" cy="99947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94653" cy="9994787"/>
            </a:xfrm>
            <a:custGeom>
              <a:avLst/>
              <a:gdLst/>
              <a:ahLst/>
              <a:cxnLst/>
              <a:rect r="r" b="b" t="t" l="l"/>
              <a:pathLst>
                <a:path h="9994787" w="15594653">
                  <a:moveTo>
                    <a:pt x="0" y="0"/>
                  </a:moveTo>
                  <a:lnTo>
                    <a:pt x="15594653" y="0"/>
                  </a:lnTo>
                  <a:lnTo>
                    <a:pt x="15594653" y="9994787"/>
                  </a:lnTo>
                  <a:lnTo>
                    <a:pt x="0" y="9994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9105" y="3718811"/>
            <a:ext cx="7917815" cy="185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 marL="756646" indent="-378323" lvl="1">
              <a:lnSpc>
                <a:spcPts val="4906"/>
              </a:lnSpc>
              <a:buFont typeface="Arial"/>
              <a:buChar char="•"/>
            </a:pPr>
            <a:r>
              <a:rPr lang="en-US" sz="3504" spc="-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Email Based Password Reset.</a:t>
            </a:r>
          </a:p>
          <a:p>
            <a:pPr algn="l" marL="756646" indent="-378323" lvl="1">
              <a:lnSpc>
                <a:spcPts val="4906"/>
              </a:lnSpc>
              <a:buFont typeface="Arial"/>
              <a:buChar char="•"/>
            </a:pPr>
            <a:r>
              <a:rPr lang="en-US" sz="3504" spc="-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Secure User Identification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745" y="1608061"/>
            <a:ext cx="4316396" cy="32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1"/>
              </a:lnSpc>
            </a:pPr>
          </a:p>
          <a:p>
            <a:pPr algn="l">
              <a:lnSpc>
                <a:spcPts val="8661"/>
              </a:lnSpc>
            </a:pPr>
            <a:r>
              <a:rPr lang="en-US" sz="6187" spc="-80" b="true">
                <a:solidFill>
                  <a:srgbClr val="27266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Features</a:t>
            </a:r>
          </a:p>
          <a:p>
            <a:pPr algn="l">
              <a:lnSpc>
                <a:spcPts val="866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DAGYiOdpaIg</dc:identifier>
  <dcterms:modified xsi:type="dcterms:W3CDTF">2011-08-01T06:04:30Z</dcterms:modified>
  <cp:revision>1</cp:revision>
  <dc:title>Lilac Illustrated Social Psychology Presentation</dc:title>
</cp:coreProperties>
</file>